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53"/>
  </p:notesMasterIdLst>
  <p:sldIdLst>
    <p:sldId id="289" r:id="rId2"/>
    <p:sldId id="290" r:id="rId3"/>
    <p:sldId id="29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2" r:id="rId12"/>
    <p:sldId id="293" r:id="rId13"/>
    <p:sldId id="296" r:id="rId14"/>
    <p:sldId id="295" r:id="rId15"/>
    <p:sldId id="297" r:id="rId16"/>
    <p:sldId id="298" r:id="rId17"/>
    <p:sldId id="299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0" r:id="rId26"/>
    <p:sldId id="311" r:id="rId27"/>
    <p:sldId id="312" r:id="rId28"/>
    <p:sldId id="318" r:id="rId29"/>
    <p:sldId id="324" r:id="rId30"/>
    <p:sldId id="315" r:id="rId31"/>
    <p:sldId id="316" r:id="rId32"/>
    <p:sldId id="317" r:id="rId33"/>
    <p:sldId id="319" r:id="rId34"/>
    <p:sldId id="325" r:id="rId35"/>
    <p:sldId id="328" r:id="rId36"/>
    <p:sldId id="327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26" r:id="rId45"/>
    <p:sldId id="336" r:id="rId46"/>
    <p:sldId id="337" r:id="rId47"/>
    <p:sldId id="339" r:id="rId48"/>
    <p:sldId id="346" r:id="rId49"/>
    <p:sldId id="347" r:id="rId50"/>
    <p:sldId id="348" r:id="rId51"/>
    <p:sldId id="33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>
      <p:cViewPr>
        <p:scale>
          <a:sx n="70" d="100"/>
          <a:sy n="70" d="100"/>
        </p:scale>
        <p:origin x="1920" y="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26F14-B90D-4DA1-9FCA-B0A65A37A1F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420AC-1FAD-4665-A163-3E9BABA05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420AC-1FAD-4665-A163-3E9BABA05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43A52079-6997-47B8-B262-4ED5D2EA2D74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8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5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9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3949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5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5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9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4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6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8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0AD2-15AF-4CCC-88D9-67B4B87A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1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6400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0070C0"/>
                </a:solidFill>
                <a:latin typeface="Arial Black" panose="020B0A04020102020204" pitchFamily="34" charset="0"/>
                <a:ea typeface="Times New Roman"/>
                <a:cs typeface="Times New Roman"/>
                <a:sym typeface="Times New Roman"/>
              </a:rPr>
              <a:t>Telecom </a:t>
            </a:r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4400" dirty="0" smtClean="0">
                <a:solidFill>
                  <a:srgbClr val="0070C0"/>
                </a:solidFill>
                <a:latin typeface="Arial Black" panose="020B0A04020102020204" pitchFamily="34" charset="0"/>
                <a:ea typeface="Times New Roman"/>
                <a:cs typeface="Times New Roman"/>
                <a:sym typeface="Times New Roman"/>
              </a:rPr>
              <a:t>ustomer </a:t>
            </a:r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4400" dirty="0" smtClean="0">
                <a:solidFill>
                  <a:srgbClr val="0070C0"/>
                </a:solidFill>
                <a:latin typeface="Arial Black" panose="020B0A04020102020204" pitchFamily="34" charset="0"/>
                <a:ea typeface="Times New Roman"/>
                <a:cs typeface="Times New Roman"/>
                <a:sym typeface="Times New Roman"/>
              </a:rPr>
              <a:t>hurn</a:t>
            </a:r>
            <a:endParaRPr lang="en-US" sz="4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41910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    </a:t>
            </a:r>
            <a:r>
              <a:rPr lang="en-US" sz="2400" dirty="0" smtClean="0">
                <a:solidFill>
                  <a:srgbClr val="002060"/>
                </a:solidFill>
              </a:rPr>
              <a:t>Group 7</a:t>
            </a:r>
          </a:p>
          <a:p>
            <a:pPr marL="342900" indent="-342900">
              <a:buFontTx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Mr</a:t>
            </a:r>
            <a:r>
              <a:rPr lang="en-US" sz="2400" dirty="0">
                <a:solidFill>
                  <a:srgbClr val="FFFF00"/>
                </a:solidFill>
              </a:rPr>
              <a:t>. Saurabh Nimje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Mr</a:t>
            </a:r>
            <a:r>
              <a:rPr lang="en-US" sz="2400" dirty="0">
                <a:solidFill>
                  <a:srgbClr val="FFFF00"/>
                </a:solidFill>
              </a:rPr>
              <a:t>. Anish </a:t>
            </a:r>
            <a:r>
              <a:rPr lang="en-US" sz="2400" dirty="0" smtClean="0">
                <a:solidFill>
                  <a:srgbClr val="FFFF00"/>
                </a:solidFill>
              </a:rPr>
              <a:t>Chichad</a:t>
            </a:r>
          </a:p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Mr. </a:t>
            </a:r>
            <a:r>
              <a:rPr lang="en-US" sz="2400" dirty="0" smtClean="0">
                <a:solidFill>
                  <a:srgbClr val="FFFF00"/>
                </a:solidFill>
              </a:rPr>
              <a:t>Adesh Jadhav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Mr. Shreyash </a:t>
            </a:r>
            <a:r>
              <a:rPr lang="en-US" sz="2400" dirty="0" smtClean="0">
                <a:solidFill>
                  <a:srgbClr val="FFFF00"/>
                </a:solidFill>
              </a:rPr>
              <a:t>Patil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Mr. Abhijeet </a:t>
            </a:r>
            <a:r>
              <a:rPr lang="en-US" sz="2400" dirty="0" smtClean="0">
                <a:solidFill>
                  <a:srgbClr val="FFFF00"/>
                </a:solidFill>
              </a:rPr>
              <a:t>N. Patil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45" y="1676400"/>
            <a:ext cx="4191000" cy="2416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0" t="50000" r="57500" b="33704"/>
          <a:stretch/>
        </p:blipFill>
        <p:spPr>
          <a:xfrm>
            <a:off x="1447800" y="1371600"/>
            <a:ext cx="6629400" cy="167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200400"/>
            <a:ext cx="4743450" cy="384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250" t="40370" r="60834" b="45556"/>
          <a:stretch/>
        </p:blipFill>
        <p:spPr>
          <a:xfrm>
            <a:off x="148389" y="3429000"/>
            <a:ext cx="4118811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011" y="496669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Zero and One:-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FF00"/>
                </a:solidFill>
              </a:rPr>
              <a:t>Now</a:t>
            </a:r>
            <a:r>
              <a:rPr lang="en-US" sz="2400" i="1" dirty="0">
                <a:solidFill>
                  <a:srgbClr val="FFFF00"/>
                </a:solidFill>
              </a:rPr>
              <a:t> we will check the following points for data </a:t>
            </a:r>
            <a:r>
              <a:rPr lang="en-US" sz="2400" i="1" dirty="0" smtClean="0">
                <a:solidFill>
                  <a:srgbClr val="FFFF00"/>
                </a:solidFill>
              </a:rPr>
              <a:t>validation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1.</a:t>
            </a:r>
            <a:r>
              <a:rPr lang="en-US" sz="2400" b="1" dirty="0" smtClean="0">
                <a:solidFill>
                  <a:srgbClr val="FFFF00"/>
                </a:solidFill>
              </a:rPr>
              <a:t>Null</a:t>
            </a:r>
            <a:r>
              <a:rPr lang="en-US" sz="2400" b="1" dirty="0">
                <a:solidFill>
                  <a:srgbClr val="FFFF00"/>
                </a:solidFill>
              </a:rPr>
              <a:t> </a:t>
            </a:r>
            <a:r>
              <a:rPr lang="en-US" sz="2400" b="1" dirty="0" smtClean="0">
                <a:solidFill>
                  <a:srgbClr val="FFFF00"/>
                </a:solidFill>
              </a:rPr>
              <a:t>values</a:t>
            </a:r>
            <a:r>
              <a:rPr lang="en-US" sz="2400" dirty="0">
                <a:solidFill>
                  <a:srgbClr val="FFFF00"/>
                </a:solidFill>
              </a:rPr>
              <a:t/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rgbClr val="FFFF00"/>
                </a:solidFill>
              </a:rPr>
              <a:t>2.</a:t>
            </a:r>
            <a:r>
              <a:rPr lang="en-US" sz="2400" b="1" dirty="0" smtClean="0">
                <a:solidFill>
                  <a:srgbClr val="FFFF00"/>
                </a:solidFill>
              </a:rPr>
              <a:t>Typing</a:t>
            </a:r>
            <a:r>
              <a:rPr lang="en-US" sz="2400" b="1" dirty="0">
                <a:solidFill>
                  <a:srgbClr val="FFFF00"/>
                </a:solidFill>
              </a:rPr>
              <a:t> </a:t>
            </a:r>
            <a:r>
              <a:rPr lang="en-US" sz="2400" b="1" dirty="0" smtClean="0">
                <a:solidFill>
                  <a:srgbClr val="FFFF00"/>
                </a:solidFill>
              </a:rPr>
              <a:t>errors</a:t>
            </a:r>
            <a:r>
              <a:rPr lang="en-US" sz="2400" dirty="0">
                <a:solidFill>
                  <a:srgbClr val="FFFF00"/>
                </a:solidFill>
              </a:rPr>
              <a:t/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rgbClr val="FFFF00"/>
                </a:solidFill>
              </a:rPr>
              <a:t>3.</a:t>
            </a:r>
            <a:r>
              <a:rPr lang="en-US" sz="2400" b="1" dirty="0" smtClean="0">
                <a:solidFill>
                  <a:srgbClr val="FFFF00"/>
                </a:solidFill>
              </a:rPr>
              <a:t>Mixed</a:t>
            </a:r>
            <a:r>
              <a:rPr lang="en-US" sz="2400" b="1" dirty="0">
                <a:solidFill>
                  <a:srgbClr val="FFFF00"/>
                </a:solidFill>
              </a:rPr>
              <a:t> </a:t>
            </a:r>
            <a:r>
              <a:rPr lang="en-US" sz="2400" b="1" dirty="0" smtClean="0">
                <a:solidFill>
                  <a:srgbClr val="FFFF00"/>
                </a:solidFill>
              </a:rPr>
              <a:t>data types</a:t>
            </a:r>
            <a:r>
              <a:rPr lang="en-US" sz="2400" dirty="0">
                <a:solidFill>
                  <a:srgbClr val="FFFF00"/>
                </a:solidFill>
              </a:rPr>
              <a:t/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rgbClr val="FFFF00"/>
                </a:solidFill>
              </a:rPr>
              <a:t>4.</a:t>
            </a:r>
            <a:r>
              <a:rPr lang="en-US" sz="2400" b="1" dirty="0" smtClean="0">
                <a:solidFill>
                  <a:srgbClr val="FFFF00"/>
                </a:solidFill>
              </a:rPr>
              <a:t>Duplicates</a:t>
            </a:r>
            <a:r>
              <a:rPr lang="en-US" sz="2400" b="1" dirty="0">
                <a:solidFill>
                  <a:srgbClr val="FFFF00"/>
                </a:solidFill>
              </a:rPr>
              <a:t> </a:t>
            </a:r>
            <a:r>
              <a:rPr lang="en-US" sz="2400" b="1" dirty="0" smtClean="0">
                <a:solidFill>
                  <a:srgbClr val="FFFF00"/>
                </a:solidFill>
              </a:rPr>
              <a:t>values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/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i="1" dirty="0" smtClean="0">
                <a:solidFill>
                  <a:srgbClr val="FFFF00"/>
                </a:solidFill>
              </a:rPr>
              <a:t>Then</a:t>
            </a:r>
            <a:r>
              <a:rPr lang="en-US" sz="2400" i="1" dirty="0">
                <a:solidFill>
                  <a:srgbClr val="FFFF00"/>
                </a:solidFill>
              </a:rPr>
              <a:t> we can </a:t>
            </a:r>
            <a:r>
              <a:rPr lang="en-US" sz="2400" i="1" dirty="0" smtClean="0">
                <a:solidFill>
                  <a:srgbClr val="FFFF00"/>
                </a:solidFill>
              </a:rPr>
              <a:t>explore</a:t>
            </a:r>
            <a:r>
              <a:rPr lang="en-US" sz="2400" i="1" dirty="0">
                <a:solidFill>
                  <a:srgbClr val="FFFF00"/>
                </a:solidFill>
              </a:rPr>
              <a:t> and do data </a:t>
            </a:r>
            <a:r>
              <a:rPr lang="en-US" sz="2400" i="1" dirty="0" smtClean="0">
                <a:solidFill>
                  <a:srgbClr val="FFFF00"/>
                </a:solidFill>
              </a:rPr>
              <a:t>visualization</a:t>
            </a:r>
            <a:r>
              <a:rPr lang="en-US" sz="2400" i="1" dirty="0">
                <a:solidFill>
                  <a:srgbClr val="FFFF00"/>
                </a:solidFill>
              </a:rPr>
              <a:t> like Distribution </a:t>
            </a:r>
            <a:r>
              <a:rPr lang="en-US" sz="2400" i="1" dirty="0" smtClean="0">
                <a:solidFill>
                  <a:srgbClr val="FFFF00"/>
                </a:solidFill>
              </a:rPr>
              <a:t>of</a:t>
            </a:r>
          </a:p>
          <a:p>
            <a:r>
              <a:rPr lang="en-US" sz="2400" i="1" dirty="0">
                <a:solidFill>
                  <a:srgbClr val="FFFF00"/>
                </a:solidFill>
              </a:rPr>
              <a:t> data, outliers detection and replacement, Use Density plot</a:t>
            </a:r>
            <a:r>
              <a:rPr lang="en-US" sz="2400" i="1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sz="2400" i="1" dirty="0">
                <a:solidFill>
                  <a:srgbClr val="FFFF00"/>
                </a:solidFill>
              </a:rPr>
              <a:t> Histogram to get more detail regarding concentration, distribution</a:t>
            </a:r>
            <a:r>
              <a:rPr lang="en-US" sz="2400" i="1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sz="2400" i="1" dirty="0" smtClean="0">
                <a:solidFill>
                  <a:srgbClr val="FFFF00"/>
                </a:solidFill>
              </a:rPr>
              <a:t>outliers</a:t>
            </a:r>
            <a:r>
              <a:rPr lang="en-US" sz="2400" i="1" dirty="0">
                <a:solidFill>
                  <a:srgbClr val="FFFF00"/>
                </a:solidFill>
              </a:rPr>
              <a:t>, range </a:t>
            </a:r>
            <a:r>
              <a:rPr lang="en-US" sz="2400" i="1" dirty="0" smtClean="0">
                <a:solidFill>
                  <a:srgbClr val="FFFF00"/>
                </a:solidFill>
              </a:rPr>
              <a:t>etc.</a:t>
            </a:r>
            <a:r>
              <a:rPr lang="en-US" sz="2400" i="1" dirty="0">
                <a:solidFill>
                  <a:srgbClr val="FFFF00"/>
                </a:solidFill>
              </a:rPr>
              <a:t> of data, Check the Correlation between </a:t>
            </a:r>
            <a:r>
              <a:rPr lang="en-US" sz="2400" i="1" dirty="0" smtClean="0">
                <a:solidFill>
                  <a:srgbClr val="FFFF00"/>
                </a:solidFill>
              </a:rPr>
              <a:t>the</a:t>
            </a:r>
          </a:p>
          <a:p>
            <a:r>
              <a:rPr lang="en-US" sz="2400" i="1" dirty="0">
                <a:solidFill>
                  <a:srgbClr val="FFFF00"/>
                </a:solidFill>
              </a:rPr>
              <a:t> variable</a:t>
            </a:r>
            <a:r>
              <a:rPr lang="en-US" sz="2400" i="1" dirty="0" smtClean="0">
                <a:solidFill>
                  <a:srgbClr val="FFFF00"/>
                </a:solidFill>
              </a:rPr>
              <a:t>.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457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EDA:-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4" t="38148" r="5832" b="32222"/>
          <a:stretch/>
        </p:blipFill>
        <p:spPr>
          <a:xfrm>
            <a:off x="533400" y="2667000"/>
            <a:ext cx="80772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1219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Describe Dataset:-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8" y="2590800"/>
            <a:ext cx="3657600" cy="36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50" t="28464" r="31250" b="59551"/>
          <a:stretch/>
        </p:blipFill>
        <p:spPr>
          <a:xfrm>
            <a:off x="118633" y="850945"/>
            <a:ext cx="737235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764795"/>
            <a:ext cx="4178877" cy="34074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8325" y="6141422"/>
            <a:ext cx="2180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Histogram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6172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Pie Chart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0" t="24814" r="49226" b="55134"/>
          <a:stretch/>
        </p:blipFill>
        <p:spPr>
          <a:xfrm>
            <a:off x="4506686" y="3600450"/>
            <a:ext cx="4572000" cy="14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0"/>
            <a:ext cx="8991600" cy="3600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57912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Maximum Missing values Present in eve.mins Column.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49" t="32472" r="10001" b="15868"/>
          <a:stretch/>
        </p:blipFill>
        <p:spPr>
          <a:xfrm>
            <a:off x="228600" y="2440126"/>
            <a:ext cx="8534400" cy="399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685800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Correlation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metrix using </a:t>
            </a:r>
            <a:endParaRPr lang="en-US" sz="36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pandas:-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8800"/>
            <a:ext cx="4657725" cy="3897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838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Heat Map:-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5029200" cy="5362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3810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Box Plot:-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3" t="38148" r="73334" b="52222"/>
          <a:stretch/>
        </p:blipFill>
        <p:spPr>
          <a:xfrm>
            <a:off x="533400" y="1609616"/>
            <a:ext cx="40386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67000"/>
            <a:ext cx="7500257" cy="4046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582" t="35185" r="66667" b="43333"/>
          <a:stretch/>
        </p:blipFill>
        <p:spPr>
          <a:xfrm>
            <a:off x="5061857" y="902833"/>
            <a:ext cx="4038600" cy="1697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14" y="235884"/>
            <a:ext cx="473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Comparing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"Churn" with "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State“ 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2877733"/>
            <a:ext cx="9215438" cy="3906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167" t="32222" r="59582" b="46297"/>
          <a:stretch/>
        </p:blipFill>
        <p:spPr>
          <a:xfrm>
            <a:off x="2514600" y="762000"/>
            <a:ext cx="6137004" cy="2045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7200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States</a:t>
            </a:r>
          </a:p>
          <a:p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churn</a:t>
            </a:r>
          </a:p>
          <a:p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rate:-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592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75438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800" dirty="0">
                <a:solidFill>
                  <a:srgbClr val="002060"/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  <a:t>Business </a:t>
            </a:r>
            <a:r>
              <a:rPr lang="en-US" sz="2800" dirty="0" smtClean="0">
                <a:solidFill>
                  <a:srgbClr val="002060"/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  <a:t>Objective </a:t>
            </a:r>
            <a:endParaRPr lang="en-US" sz="28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lvl="0" algn="just"/>
            <a:endParaRPr lang="en-US" sz="2000" b="1" dirty="0" smtClean="0">
              <a:solidFill>
                <a:srgbClr val="FFFF00"/>
              </a:solidFill>
              <a:ea typeface="Times New Roman"/>
              <a:cs typeface="Times New Roman"/>
              <a:sym typeface="Times New Roman"/>
            </a:endParaRP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 smtClean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Customer churn is a big problem for telecommunications companies. Indeed, their annual churn rates are usually higher than 10%. For that reason, they develop strategies to keep as many clients as possible.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571500" lvl="0" indent="-419100" algn="just">
              <a:buClr>
                <a:schemeClr val="lt1"/>
              </a:buClr>
              <a:buSzPts val="2400"/>
            </a:pPr>
            <a:endParaRPr lang="en-US" sz="2000" dirty="0">
              <a:solidFill>
                <a:srgbClr val="FFFF00"/>
              </a:solidFill>
              <a:ea typeface="Times New Roman"/>
              <a:cs typeface="Times New Roman"/>
              <a:sym typeface="Times New Roman"/>
            </a:endParaRP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The goal of the project is to model churn probability, conditioned on the customer </a:t>
            </a:r>
            <a:r>
              <a:rPr lang="en-US" sz="2000" dirty="0" smtClean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features.</a:t>
            </a: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endParaRPr lang="en-US" sz="2000" dirty="0" smtClean="0">
              <a:solidFill>
                <a:srgbClr val="FFFF00"/>
              </a:solidFill>
              <a:ea typeface="Times New Roman"/>
              <a:cs typeface="Times New Roman"/>
              <a:sym typeface="Times New Roman"/>
            </a:endParaRP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 smtClean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000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predict the customer </a:t>
            </a:r>
            <a:r>
              <a:rPr lang="en-US" sz="2000" dirty="0" smtClean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churn.</a:t>
            </a:r>
            <a:endParaRPr lang="en-US" sz="2000" dirty="0">
              <a:solidFill>
                <a:srgbClr val="FFFF00"/>
              </a:solidFill>
            </a:endParaRPr>
          </a:p>
          <a:p>
            <a:pPr marL="571500" lvl="0" indent="-419100" algn="just">
              <a:buClr>
                <a:schemeClr val="lt1"/>
              </a:buClr>
              <a:buSzPts val="2400"/>
            </a:pPr>
            <a:endParaRPr lang="en-US" sz="2000" dirty="0">
              <a:solidFill>
                <a:srgbClr val="FFFF00"/>
              </a:solidFill>
              <a:ea typeface="Times New Roman"/>
              <a:cs typeface="Times New Roman"/>
              <a:sym typeface="Times New Roman"/>
            </a:endParaRP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Highlight main variables/factors influencing customer churn.</a:t>
            </a:r>
            <a:endParaRPr lang="en-US" sz="2000" dirty="0">
              <a:solidFill>
                <a:srgbClr val="FFFF00"/>
              </a:solidFill>
            </a:endParaRPr>
          </a:p>
          <a:p>
            <a:pPr marL="571500" lvl="0" indent="-419100" algn="just">
              <a:buClr>
                <a:schemeClr val="lt1"/>
              </a:buClr>
              <a:buSzPts val="2400"/>
            </a:pPr>
            <a:endParaRPr lang="en-US" sz="2000" dirty="0">
              <a:solidFill>
                <a:srgbClr val="FFFF00"/>
              </a:solidFill>
              <a:ea typeface="Times New Roman"/>
              <a:cs typeface="Times New Roman"/>
              <a:sym typeface="Times New Roman"/>
            </a:endParaRPr>
          </a:p>
          <a:p>
            <a:pPr marL="571500" lvl="0" indent="-571500" algn="just"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This is a classification project since the variable to be predicted is binary (churn or loyal customer</a:t>
            </a:r>
            <a:r>
              <a:rPr lang="en-US" sz="2000" dirty="0" smtClean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).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3" t="27778" r="37083" b="54444"/>
          <a:stretch/>
        </p:blipFill>
        <p:spPr>
          <a:xfrm>
            <a:off x="1200150" y="1647914"/>
            <a:ext cx="75057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676649"/>
            <a:ext cx="7162800" cy="3091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0150" y="2286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State with most </a:t>
            </a:r>
            <a:endParaRPr lang="en-US" sz="36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churn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percentage:-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17" t="30741" r="85000" b="7778"/>
          <a:stretch/>
        </p:blipFill>
        <p:spPr>
          <a:xfrm>
            <a:off x="6705600" y="990600"/>
            <a:ext cx="22098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00" t="31482" r="51250" b="56666"/>
          <a:stretch/>
        </p:blipFill>
        <p:spPr>
          <a:xfrm>
            <a:off x="598714" y="4648200"/>
            <a:ext cx="5334000" cy="121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685800"/>
            <a:ext cx="5464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Calculate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State </a:t>
            </a:r>
            <a:endParaRPr lang="en-US" sz="36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Vs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endParaRPr lang="en-US" sz="36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Churn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percentage 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833" t="49259" r="49167" b="16666"/>
          <a:stretch/>
        </p:blipFill>
        <p:spPr>
          <a:xfrm>
            <a:off x="381000" y="2971800"/>
            <a:ext cx="8229600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838200"/>
            <a:ext cx="678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Show the most churn state of top </a:t>
            </a:r>
            <a:r>
              <a:rPr lang="en-US" sz="3600" b="1" u="sng" dirty="0">
                <a:solidFill>
                  <a:srgbClr val="002060"/>
                </a:solidFill>
                <a:latin typeface="Algerian" panose="04020705040A02060702" pitchFamily="82" charset="0"/>
              </a:rPr>
              <a:t>10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by ascending the above 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list:-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0" t="52222" r="40833" b="21111"/>
          <a:stretch/>
        </p:blipFill>
        <p:spPr>
          <a:xfrm>
            <a:off x="714375" y="2044489"/>
            <a:ext cx="7696200" cy="2056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4191000"/>
            <a:ext cx="4429125" cy="2592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251" t="49259" r="62916" b="38889"/>
          <a:stretch/>
        </p:blipFill>
        <p:spPr>
          <a:xfrm>
            <a:off x="32657" y="5335859"/>
            <a:ext cx="4133850" cy="121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290163"/>
            <a:ext cx="551304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C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alculate 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Area code </a:t>
            </a:r>
            <a:endParaRPr lang="en-US" sz="36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Vs </a:t>
            </a:r>
          </a:p>
          <a:p>
            <a:pPr algn="ctr"/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Churn 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percentage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17756"/>
            <a:ext cx="4138613" cy="2407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191000"/>
            <a:ext cx="3986213" cy="23185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08811" y="2030490"/>
            <a:ext cx="32367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lgerian" panose="04020705040A02060702" pitchFamily="82" charset="0"/>
              </a:rPr>
              <a:t>Account </a:t>
            </a:r>
            <a:r>
              <a:rPr lang="en-US" sz="2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length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lgerian" panose="04020705040A02060702" pitchFamily="82" charset="0"/>
              </a:rPr>
              <a:t>Vs </a:t>
            </a:r>
            <a:endParaRPr lang="en-US" sz="2800" dirty="0" smtClean="0">
              <a:solidFill>
                <a:srgbClr val="FFFF0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2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Churn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073" y="499426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Comparison of churned account length and not churned account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527945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</a:rPr>
              <a:t>Density </a:t>
            </a:r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Plot:-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68144"/>
            <a:ext cx="4191000" cy="3637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68144"/>
            <a:ext cx="4330356" cy="3637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1066800"/>
            <a:ext cx="49584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Correlation metrix</a:t>
            </a:r>
          </a:p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using 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seaborne 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5334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Code:-  data2=data1.drop</a:t>
            </a:r>
            <a:r>
              <a:rPr lang="en-US" sz="2000" dirty="0">
                <a:solidFill>
                  <a:srgbClr val="FF0000"/>
                </a:solidFill>
              </a:rPr>
              <a:t>(['intl.charge'], axis=1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62" t="23970" r="50840" b="6367"/>
          <a:stretch/>
        </p:blipFill>
        <p:spPr>
          <a:xfrm>
            <a:off x="2971800" y="1524000"/>
            <a:ext cx="5791200" cy="5178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438400"/>
            <a:ext cx="3017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After Drop ‘Intl.charge’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Column the dataset is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4" t="28519" r="7082" b="18888"/>
          <a:stretch/>
        </p:blipFill>
        <p:spPr>
          <a:xfrm>
            <a:off x="381000" y="3352800"/>
            <a:ext cx="8458200" cy="33660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00" t="47037" r="62083" b="44815"/>
          <a:stretch/>
        </p:blipFill>
        <p:spPr>
          <a:xfrm>
            <a:off x="1600200" y="2362200"/>
            <a:ext cx="6019800" cy="83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685800"/>
            <a:ext cx="563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Correlation metrix</a:t>
            </a:r>
          </a:p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 using 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seaborne 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1" t="26296" r="64583" b="31919"/>
          <a:stretch/>
        </p:blipFill>
        <p:spPr>
          <a:xfrm>
            <a:off x="3200400" y="533400"/>
            <a:ext cx="3962400" cy="3061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914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Z-score:-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3" t="40766" r="80753" b="25777"/>
          <a:stretch/>
        </p:blipFill>
        <p:spPr>
          <a:xfrm>
            <a:off x="3733800" y="3796889"/>
            <a:ext cx="2133600" cy="3017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167" t="25555" r="77500" b="41111"/>
          <a:stretch/>
        </p:blipFill>
        <p:spPr>
          <a:xfrm>
            <a:off x="6019800" y="3796888"/>
            <a:ext cx="2971800" cy="3039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83" t="32963" r="67500" b="24074"/>
          <a:stretch/>
        </p:blipFill>
        <p:spPr>
          <a:xfrm>
            <a:off x="1905000" y="2057400"/>
            <a:ext cx="51054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609600"/>
            <a:ext cx="4320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finding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 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outliers:-</a:t>
            </a:r>
            <a:endParaRPr lang="en-US" sz="3600" b="0" dirty="0">
              <a:solidFill>
                <a:srgbClr val="002060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990600"/>
            <a:ext cx="7696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lgerian" panose="04020705040A02060702" pitchFamily="82" charset="0"/>
              </a:rPr>
              <a:t>Data Set Details: Churn.csv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Each row corresponds to data of a client (for example: type of plan, the minutes they have talked, or the charges they pay every </a:t>
            </a:r>
            <a:r>
              <a:rPr lang="en-US" sz="2000" dirty="0" smtClean="0">
                <a:solidFill>
                  <a:srgbClr val="FFFF00"/>
                </a:solidFill>
              </a:rPr>
              <a:t>month.</a:t>
            </a: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The target variable “churn” indicates whether a customer is churned out or </a:t>
            </a:r>
            <a:r>
              <a:rPr lang="en-US" sz="2000" dirty="0" smtClean="0">
                <a:solidFill>
                  <a:srgbClr val="FFFF00"/>
                </a:solidFill>
              </a:rPr>
              <a:t>not.</a:t>
            </a:r>
            <a:endParaRPr lang="en-US" sz="2000" dirty="0">
              <a:solidFill>
                <a:srgbClr val="FFFF00"/>
              </a:solidFill>
            </a:endParaRPr>
          </a:p>
          <a:p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16" t="44074" r="59584" b="10741"/>
          <a:stretch/>
        </p:blipFill>
        <p:spPr>
          <a:xfrm>
            <a:off x="1524000" y="1505858"/>
            <a:ext cx="5638800" cy="4094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2600" y="5562600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International </a:t>
            </a:r>
            <a:r>
              <a:rPr lang="en-US" sz="3600" dirty="0">
                <a:solidFill>
                  <a:srgbClr val="FFC000"/>
                </a:solidFill>
              </a:rPr>
              <a:t>calls has highest percentage outlier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8575"/>
            <a:ext cx="45865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finding outliers </a:t>
            </a:r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in</a:t>
            </a:r>
          </a:p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 percentage:-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0" t="41111" b="12222"/>
          <a:stretch/>
        </p:blipFill>
        <p:spPr>
          <a:xfrm>
            <a:off x="685800" y="2133600"/>
            <a:ext cx="7696200" cy="3474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9906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Drive New Dataset 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6858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Histogram:-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057400"/>
            <a:ext cx="6867525" cy="4095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14400"/>
            <a:ext cx="5005388" cy="5230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3529448"/>
            <a:ext cx="297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FFFF00"/>
                </a:solidFill>
              </a:rPr>
              <a:t>intl.charge</a:t>
            </a:r>
            <a:r>
              <a:rPr lang="en-US" sz="2800" dirty="0">
                <a:solidFill>
                  <a:srgbClr val="FFFF00"/>
                </a:solidFill>
              </a:rPr>
              <a:t> and 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intl.min</a:t>
            </a:r>
            <a:r>
              <a:rPr lang="en-US" sz="2800" dirty="0">
                <a:solidFill>
                  <a:srgbClr val="FFFF00"/>
                </a:solidFill>
              </a:rPr>
              <a:t> has </a:t>
            </a:r>
            <a:r>
              <a:rPr lang="en-US" sz="2800" dirty="0" smtClean="0">
                <a:solidFill>
                  <a:srgbClr val="FFFF00"/>
                </a:solidFill>
              </a:rPr>
              <a:t>strong</a:t>
            </a:r>
          </a:p>
          <a:p>
            <a:r>
              <a:rPr lang="en-US" sz="2800" dirty="0">
                <a:solidFill>
                  <a:srgbClr val="FFFF00"/>
                </a:solidFill>
              </a:rPr>
              <a:t> </a:t>
            </a:r>
            <a:r>
              <a:rPr lang="en-US" sz="2800" dirty="0" smtClean="0">
                <a:solidFill>
                  <a:srgbClr val="FFFF00"/>
                </a:solidFill>
              </a:rPr>
              <a:t>correlation.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FFFF00"/>
                </a:solidFill>
              </a:rPr>
              <a:t>churn</a:t>
            </a:r>
            <a:r>
              <a:rPr lang="en-US" sz="2800" dirty="0">
                <a:solidFill>
                  <a:srgbClr val="FFFF00"/>
                </a:solidFill>
              </a:rPr>
              <a:t> and 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voice.messages</a:t>
            </a:r>
            <a:r>
              <a:rPr lang="en-US" sz="2800" dirty="0">
                <a:solidFill>
                  <a:srgbClr val="FFFF00"/>
                </a:solidFill>
              </a:rPr>
              <a:t> has </a:t>
            </a:r>
            <a:r>
              <a:rPr lang="en-US" sz="2800" dirty="0" smtClean="0">
                <a:solidFill>
                  <a:srgbClr val="FFFF00"/>
                </a:solidFill>
              </a:rPr>
              <a:t>weak correlation.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219200"/>
            <a:ext cx="30289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</a:rPr>
              <a:t>Correlation </a:t>
            </a:r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metrix :-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914400"/>
            <a:ext cx="83058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data['Total_Charge'] =  data['day_charge'] + data['eve_charge'] + data['night_charge</a:t>
            </a:r>
            <a:r>
              <a:rPr lang="en-US" dirty="0" smtClean="0">
                <a:solidFill>
                  <a:srgbClr val="002060"/>
                </a:solidFill>
              </a:rPr>
              <a:t>']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4" t="31483" r="9584" b="18888"/>
          <a:stretch/>
        </p:blipFill>
        <p:spPr>
          <a:xfrm>
            <a:off x="238124" y="1524000"/>
            <a:ext cx="8677275" cy="510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2057400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Classification</a:t>
            </a: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 </a:t>
            </a:r>
            <a:r>
              <a:rPr lang="en-US" sz="4000" dirty="0">
                <a:solidFill>
                  <a:srgbClr val="002060"/>
                </a:solidFill>
                <a:latin typeface="Algerian" panose="04020705040A02060702" pitchFamily="82" charset="0"/>
              </a:rPr>
              <a:t>model </a:t>
            </a:r>
            <a:endParaRPr lang="en-US" sz="4000" dirty="0" smtClean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40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building</a:t>
            </a:r>
            <a:endParaRPr lang="en-US" sz="40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7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457200"/>
            <a:ext cx="407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Logistic </a:t>
            </a:r>
            <a:r>
              <a:rPr lang="en-US" sz="3600" dirty="0" smtClean="0">
                <a:solidFill>
                  <a:srgbClr val="002060"/>
                </a:solidFill>
              </a:rPr>
              <a:t>Regression :- 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1447800"/>
            <a:ext cx="6553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             precision    </a:t>
            </a:r>
            <a:r>
              <a:rPr lang="en-US" sz="2000" dirty="0"/>
              <a:t>recall  f1-score   support</a:t>
            </a:r>
          </a:p>
          <a:p>
            <a:endParaRPr lang="en-US" sz="2000" dirty="0"/>
          </a:p>
          <a:p>
            <a:r>
              <a:rPr lang="en-US" sz="2000" dirty="0"/>
              <a:t>           0       0.80      0.78      0.79      1296</a:t>
            </a:r>
          </a:p>
          <a:p>
            <a:r>
              <a:rPr lang="en-US" sz="2000" dirty="0"/>
              <a:t>           1       0.78      0.80      0.79      1263</a:t>
            </a:r>
          </a:p>
          <a:p>
            <a:endParaRPr lang="en-US" sz="2000" dirty="0"/>
          </a:p>
          <a:p>
            <a:r>
              <a:rPr lang="en-US" sz="2000" dirty="0"/>
              <a:t>    accuracy                </a:t>
            </a:r>
            <a:r>
              <a:rPr lang="en-US" sz="2000" dirty="0" smtClean="0"/>
              <a:t>                   </a:t>
            </a:r>
            <a:r>
              <a:rPr lang="en-US" sz="2000" dirty="0"/>
              <a:t>0.79      2559</a:t>
            </a:r>
          </a:p>
          <a:p>
            <a:r>
              <a:rPr lang="en-US" sz="2000" dirty="0"/>
              <a:t>   macro avg    </a:t>
            </a:r>
            <a:r>
              <a:rPr lang="en-US" sz="2000" dirty="0" smtClean="0"/>
              <a:t>    </a:t>
            </a:r>
            <a:r>
              <a:rPr lang="en-US" sz="2000" dirty="0"/>
              <a:t>0.79      0.79      0.79      2559</a:t>
            </a:r>
          </a:p>
          <a:p>
            <a:r>
              <a:rPr lang="en-US" sz="2000" dirty="0"/>
              <a:t>weighted avg       0.79      0.79      0.79      2559</a:t>
            </a:r>
          </a:p>
          <a:p>
            <a:endParaRPr lang="en-US" sz="2000" dirty="0"/>
          </a:p>
          <a:p>
            <a:r>
              <a:rPr lang="en-US" sz="2000" dirty="0"/>
              <a:t>0.7889774601429356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3100" y="50292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Accuracy= 78%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381000"/>
            <a:ext cx="510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KNN :-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1175841"/>
            <a:ext cx="7162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                 precision    </a:t>
            </a:r>
            <a:r>
              <a:rPr lang="en-US" sz="2400" dirty="0"/>
              <a:t>recall  f1-score   support</a:t>
            </a:r>
          </a:p>
          <a:p>
            <a:endParaRPr lang="en-US" sz="2400" dirty="0"/>
          </a:p>
          <a:p>
            <a:r>
              <a:rPr lang="en-US" sz="2400" dirty="0"/>
              <a:t>           0       0.99      0.89      0.94      1296</a:t>
            </a:r>
          </a:p>
          <a:p>
            <a:r>
              <a:rPr lang="en-US" sz="2400" dirty="0"/>
              <a:t>           1       0.89      0.99      0.94      1263</a:t>
            </a:r>
          </a:p>
          <a:p>
            <a:endParaRPr lang="en-US" sz="2400" dirty="0"/>
          </a:p>
          <a:p>
            <a:r>
              <a:rPr lang="en-US" sz="2400" dirty="0"/>
              <a:t>    accuracy             </a:t>
            </a:r>
            <a:r>
              <a:rPr lang="en-US" sz="2400" dirty="0" smtClean="0"/>
              <a:t>                       </a:t>
            </a:r>
            <a:r>
              <a:rPr lang="en-US" sz="2400" dirty="0"/>
              <a:t>0.94      2559</a:t>
            </a:r>
          </a:p>
          <a:p>
            <a:r>
              <a:rPr lang="en-US" sz="2400" dirty="0"/>
              <a:t>   macro avg </a:t>
            </a:r>
            <a:r>
              <a:rPr lang="en-US" sz="2400" dirty="0" smtClean="0"/>
              <a:t>        </a:t>
            </a:r>
            <a:r>
              <a:rPr lang="en-US" sz="2400" dirty="0"/>
              <a:t>0.94      0.94      0.94      2559</a:t>
            </a:r>
          </a:p>
          <a:p>
            <a:r>
              <a:rPr lang="en-US" sz="2400" dirty="0"/>
              <a:t>weighted avg       0.94      0.94      0.94      2559</a:t>
            </a:r>
          </a:p>
          <a:p>
            <a:endParaRPr lang="en-US" sz="2400" dirty="0"/>
          </a:p>
          <a:p>
            <a:r>
              <a:rPr lang="en-US" sz="2400" dirty="0"/>
              <a:t>0.9377635593136081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6572" y="54864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93%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810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Decision </a:t>
            </a:r>
            <a:r>
              <a:rPr lang="en-US" sz="4000" dirty="0" smtClean="0">
                <a:solidFill>
                  <a:srgbClr val="002060"/>
                </a:solidFill>
              </a:rPr>
              <a:t>Tree:-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0800" y="1524000"/>
            <a:ext cx="5791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            precision    </a:t>
            </a:r>
            <a:r>
              <a:rPr lang="en-US" sz="2000" dirty="0"/>
              <a:t>recall  f1-score   support</a:t>
            </a:r>
          </a:p>
          <a:p>
            <a:endParaRPr lang="en-US" sz="2000" dirty="0"/>
          </a:p>
          <a:p>
            <a:r>
              <a:rPr lang="en-US" sz="2000" dirty="0"/>
              <a:t>           0       0.94      0.96      0.95      1296</a:t>
            </a:r>
          </a:p>
          <a:p>
            <a:r>
              <a:rPr lang="en-US" sz="2000" dirty="0"/>
              <a:t>           1       0.95      0.94      0.95      1263</a:t>
            </a:r>
          </a:p>
          <a:p>
            <a:endParaRPr lang="en-US" sz="2000" dirty="0"/>
          </a:p>
          <a:p>
            <a:r>
              <a:rPr lang="en-US" sz="2000" dirty="0"/>
              <a:t>    accuracy                        </a:t>
            </a:r>
            <a:r>
              <a:rPr lang="en-US" sz="2000" dirty="0" smtClean="0"/>
              <a:t>           </a:t>
            </a:r>
            <a:r>
              <a:rPr lang="en-US" sz="2000" dirty="0"/>
              <a:t>0.95      2559</a:t>
            </a:r>
          </a:p>
          <a:p>
            <a:r>
              <a:rPr lang="en-US" sz="2000" dirty="0"/>
              <a:t>   macro avg </a:t>
            </a:r>
            <a:r>
              <a:rPr lang="en-US" sz="2000" dirty="0" smtClean="0"/>
              <a:t>       </a:t>
            </a:r>
            <a:r>
              <a:rPr lang="en-US" sz="2000" dirty="0"/>
              <a:t>0.95      0.95      0.95      2559</a:t>
            </a:r>
          </a:p>
          <a:p>
            <a:r>
              <a:rPr lang="en-US" sz="2000" dirty="0"/>
              <a:t>weighted avg       0.95      0.95      0.95      </a:t>
            </a:r>
            <a:r>
              <a:rPr lang="en-US" sz="2000" dirty="0" smtClean="0"/>
              <a:t>2559</a:t>
            </a:r>
          </a:p>
          <a:p>
            <a:endParaRPr lang="en-US" sz="2000" dirty="0"/>
          </a:p>
          <a:p>
            <a:r>
              <a:rPr lang="en-US" sz="2000" dirty="0" smtClean="0"/>
              <a:t>0.957369321034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362200" y="53340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95%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5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048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Random Forest </a:t>
            </a:r>
            <a:r>
              <a:rPr lang="en-US" sz="3600" dirty="0" smtClean="0">
                <a:solidFill>
                  <a:srgbClr val="002060"/>
                </a:solidFill>
              </a:rPr>
              <a:t>:-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73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900" b="0" i="0" u="none" strike="noStrike" cap="none" normalizeH="0" baseline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8300" y="1255931"/>
            <a:ext cx="5867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            precision    </a:t>
            </a:r>
            <a:r>
              <a:rPr lang="en-US" sz="2000" dirty="0"/>
              <a:t>recall  f1-score   support</a:t>
            </a:r>
          </a:p>
          <a:p>
            <a:endParaRPr lang="en-US" sz="2000" dirty="0"/>
          </a:p>
          <a:p>
            <a:r>
              <a:rPr lang="en-US" sz="2000" dirty="0"/>
              <a:t>           0       0.94      1.00      0.96      1093</a:t>
            </a:r>
          </a:p>
          <a:p>
            <a:r>
              <a:rPr lang="en-US" sz="2000" dirty="0"/>
              <a:t>           1       0.99      0.93      0.96      1039</a:t>
            </a:r>
          </a:p>
          <a:p>
            <a:endParaRPr lang="en-US" sz="2000" dirty="0"/>
          </a:p>
          <a:p>
            <a:r>
              <a:rPr lang="en-US" sz="2000" dirty="0"/>
              <a:t>    accuracy                          </a:t>
            </a:r>
            <a:r>
              <a:rPr lang="en-US" sz="2000" dirty="0" smtClean="0"/>
              <a:t>         </a:t>
            </a:r>
            <a:r>
              <a:rPr lang="en-US" sz="2000" dirty="0"/>
              <a:t>0.96      2132</a:t>
            </a:r>
          </a:p>
          <a:p>
            <a:r>
              <a:rPr lang="en-US" sz="2000" dirty="0"/>
              <a:t>   macro avg    </a:t>
            </a:r>
            <a:r>
              <a:rPr lang="en-US" sz="2000" dirty="0" smtClean="0"/>
              <a:t>    </a:t>
            </a:r>
            <a:r>
              <a:rPr lang="en-US" sz="2000" dirty="0"/>
              <a:t>0.97      0.96      0.96      2132</a:t>
            </a:r>
          </a:p>
          <a:p>
            <a:r>
              <a:rPr lang="en-US" sz="2000" dirty="0"/>
              <a:t>weighted avg       0.96      0.96      0.96      2132</a:t>
            </a:r>
          </a:p>
          <a:p>
            <a:endParaRPr lang="en-US" sz="2000" dirty="0"/>
          </a:p>
          <a:p>
            <a:r>
              <a:rPr lang="en-US" sz="2000" dirty="0"/>
              <a:t>0.9623491848209997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800" y="5208885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96%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250" t="28517" r="4583" b="52223"/>
          <a:stretch/>
        </p:blipFill>
        <p:spPr>
          <a:xfrm>
            <a:off x="581025" y="2362200"/>
            <a:ext cx="7162800" cy="198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14478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Import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2400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2286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SVM:-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143000"/>
            <a:ext cx="6477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             precision    </a:t>
            </a:r>
            <a:r>
              <a:rPr lang="en-US" sz="2000" dirty="0"/>
              <a:t>recall  f1-score   support</a:t>
            </a:r>
          </a:p>
          <a:p>
            <a:endParaRPr lang="en-US" sz="2000" dirty="0"/>
          </a:p>
          <a:p>
            <a:r>
              <a:rPr lang="en-US" sz="2000" dirty="0"/>
              <a:t>           0       0.96      0.96      0.96      1093</a:t>
            </a:r>
          </a:p>
          <a:p>
            <a:r>
              <a:rPr lang="en-US" sz="2000" dirty="0"/>
              <a:t>           1       0.95      0.95      0.95      1039</a:t>
            </a:r>
          </a:p>
          <a:p>
            <a:endParaRPr lang="en-US" sz="2000" dirty="0"/>
          </a:p>
          <a:p>
            <a:r>
              <a:rPr lang="en-US" sz="2000" dirty="0"/>
              <a:t>    accuracy                         </a:t>
            </a:r>
            <a:r>
              <a:rPr lang="en-US" sz="2000" dirty="0" smtClean="0"/>
              <a:t>          </a:t>
            </a:r>
            <a:r>
              <a:rPr lang="en-US" sz="2000" dirty="0"/>
              <a:t>0.95      2132</a:t>
            </a:r>
          </a:p>
          <a:p>
            <a:r>
              <a:rPr lang="en-US" sz="2000" dirty="0"/>
              <a:t>   macro avg     </a:t>
            </a:r>
            <a:r>
              <a:rPr lang="en-US" sz="2000" dirty="0" smtClean="0"/>
              <a:t>   </a:t>
            </a:r>
            <a:r>
              <a:rPr lang="en-US" sz="2000" dirty="0"/>
              <a:t>0.95      0.95      0.95      2132</a:t>
            </a:r>
          </a:p>
          <a:p>
            <a:r>
              <a:rPr lang="en-US" sz="2000" dirty="0"/>
              <a:t>weighted avg       0.95      0.95      0.95      2132</a:t>
            </a:r>
          </a:p>
          <a:p>
            <a:endParaRPr lang="en-US" sz="2000" dirty="0"/>
          </a:p>
          <a:p>
            <a:r>
              <a:rPr lang="en-US" sz="2000" dirty="0"/>
              <a:t>0.9549429522193467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48768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95%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0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5334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</a:rPr>
              <a:t>Naive Bayes:-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800" y="1447800"/>
            <a:ext cx="6324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                 </a:t>
            </a:r>
            <a:r>
              <a:rPr lang="en-US" sz="2000" dirty="0"/>
              <a:t>precision    recall  f1-score   support</a:t>
            </a:r>
          </a:p>
          <a:p>
            <a:endParaRPr lang="en-US" sz="2000" dirty="0"/>
          </a:p>
          <a:p>
            <a:r>
              <a:rPr lang="en-US" sz="2000" dirty="0"/>
              <a:t>0-Less than 50K       0.83      0.77      0.80      1093</a:t>
            </a:r>
          </a:p>
          <a:p>
            <a:r>
              <a:rPr lang="en-US" sz="2000" dirty="0"/>
              <a:t>    1-Above 50K       0.77      0.83      0.80      1039</a:t>
            </a:r>
          </a:p>
          <a:p>
            <a:endParaRPr lang="en-US" sz="2000" dirty="0"/>
          </a:p>
          <a:p>
            <a:r>
              <a:rPr lang="en-US" sz="2000" dirty="0"/>
              <a:t>       accuracy                          </a:t>
            </a:r>
            <a:r>
              <a:rPr lang="en-US" sz="2000" dirty="0" smtClean="0"/>
              <a:t>          </a:t>
            </a:r>
            <a:r>
              <a:rPr lang="en-US" sz="2000" dirty="0"/>
              <a:t>0.80      2132</a:t>
            </a:r>
          </a:p>
          <a:p>
            <a:r>
              <a:rPr lang="en-US" sz="2000" dirty="0"/>
              <a:t>      macro avg    </a:t>
            </a:r>
            <a:r>
              <a:rPr lang="en-US" sz="2000" dirty="0" smtClean="0"/>
              <a:t>    </a:t>
            </a:r>
            <a:r>
              <a:rPr lang="en-US" sz="2000" dirty="0"/>
              <a:t>0.80      0.80      0.80      2132</a:t>
            </a:r>
          </a:p>
          <a:p>
            <a:r>
              <a:rPr lang="en-US" sz="2000" dirty="0"/>
              <a:t>   weighted avg       0.80      0.80      0.80      2132</a:t>
            </a:r>
          </a:p>
          <a:p>
            <a:endParaRPr lang="en-US" sz="2000" dirty="0"/>
          </a:p>
          <a:p>
            <a:r>
              <a:rPr lang="en-US" sz="2000" dirty="0"/>
              <a:t>0.8001578965434387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9800" y="51816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80%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685800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Bagging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600200"/>
            <a:ext cx="670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               precision    recall  f1-score   </a:t>
            </a:r>
            <a:r>
              <a:rPr lang="en-US" sz="2000" dirty="0"/>
              <a:t>support</a:t>
            </a:r>
          </a:p>
          <a:p>
            <a:endParaRPr lang="en-US" sz="2000" dirty="0"/>
          </a:p>
          <a:p>
            <a:r>
              <a:rPr lang="en-US" sz="2000" dirty="0"/>
              <a:t>           0       0.95      0.99      0.97      1281</a:t>
            </a:r>
          </a:p>
          <a:p>
            <a:r>
              <a:rPr lang="en-US" sz="2000" dirty="0"/>
              <a:t>           1       0.99      0.94      0.97      1278</a:t>
            </a:r>
          </a:p>
          <a:p>
            <a:endParaRPr lang="en-US" sz="2000" dirty="0"/>
          </a:p>
          <a:p>
            <a:r>
              <a:rPr lang="en-US" sz="2000" dirty="0"/>
              <a:t>    accuracy                </a:t>
            </a:r>
            <a:r>
              <a:rPr lang="en-US" sz="2000" dirty="0" smtClean="0"/>
              <a:t>                    </a:t>
            </a:r>
            <a:r>
              <a:rPr lang="en-US" sz="2000" dirty="0"/>
              <a:t>0.97      2559</a:t>
            </a:r>
          </a:p>
          <a:p>
            <a:r>
              <a:rPr lang="en-US" sz="2000" dirty="0"/>
              <a:t>   macro avg   </a:t>
            </a:r>
            <a:r>
              <a:rPr lang="en-US" sz="2000" dirty="0" smtClean="0"/>
              <a:t>      </a:t>
            </a:r>
            <a:r>
              <a:rPr lang="en-US" sz="2000" dirty="0"/>
              <a:t>0.97      0.97      0.97      2559</a:t>
            </a:r>
          </a:p>
          <a:p>
            <a:r>
              <a:rPr lang="en-US" sz="2000" dirty="0"/>
              <a:t>weighted avg       0.97      0.97      0.97      2559</a:t>
            </a:r>
          </a:p>
          <a:p>
            <a:endParaRPr lang="en-US" sz="2000" dirty="0"/>
          </a:p>
          <a:p>
            <a:r>
              <a:rPr lang="en-US" sz="2000" dirty="0"/>
              <a:t>0.9659836443168331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26445" y="54864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</a:t>
            </a:r>
            <a:r>
              <a:rPr lang="en-US" sz="3600" dirty="0" smtClean="0">
                <a:solidFill>
                  <a:srgbClr val="FFFF00"/>
                </a:solidFill>
              </a:rPr>
              <a:t>96%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0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5334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2060"/>
                </a:solidFill>
              </a:rPr>
              <a:t>AdaBoost</a:t>
            </a:r>
            <a:r>
              <a:rPr lang="en-US" sz="4000" dirty="0" smtClean="0">
                <a:solidFill>
                  <a:srgbClr val="002060"/>
                </a:solidFill>
              </a:rPr>
              <a:t> Classifier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447800"/>
            <a:ext cx="6858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          </a:t>
            </a:r>
            <a:r>
              <a:rPr lang="en-US" sz="2000" dirty="0"/>
              <a:t>precision    recall  f1-score   support</a:t>
            </a:r>
          </a:p>
          <a:p>
            <a:endParaRPr lang="en-US" sz="2000" dirty="0"/>
          </a:p>
          <a:p>
            <a:r>
              <a:rPr lang="en-US" sz="2000" dirty="0"/>
              <a:t>           0       0.95      0.99      0.97      1281</a:t>
            </a:r>
          </a:p>
          <a:p>
            <a:r>
              <a:rPr lang="en-US" sz="2000" dirty="0"/>
              <a:t>           1       0.99      0.94      0.97      1278</a:t>
            </a:r>
          </a:p>
          <a:p>
            <a:endParaRPr lang="en-US" sz="2000" dirty="0"/>
          </a:p>
          <a:p>
            <a:r>
              <a:rPr lang="en-US" sz="2000" dirty="0"/>
              <a:t>    accuracy                          </a:t>
            </a:r>
            <a:r>
              <a:rPr lang="en-US" sz="2000" dirty="0" smtClean="0"/>
              <a:t>          </a:t>
            </a:r>
            <a:r>
              <a:rPr lang="en-US" sz="2000" dirty="0"/>
              <a:t>0.97      2559</a:t>
            </a:r>
          </a:p>
          <a:p>
            <a:r>
              <a:rPr lang="en-US" sz="2000" dirty="0"/>
              <a:t>   macro avg     </a:t>
            </a:r>
            <a:r>
              <a:rPr lang="en-US" sz="2000" dirty="0" smtClean="0"/>
              <a:t>    </a:t>
            </a:r>
            <a:r>
              <a:rPr lang="en-US" sz="2000" dirty="0"/>
              <a:t>0.97      0.97      0.97      2559</a:t>
            </a:r>
          </a:p>
          <a:p>
            <a:r>
              <a:rPr lang="en-US" sz="2000" dirty="0"/>
              <a:t>weighted avg       0.97      0.97      0.97      2559</a:t>
            </a:r>
          </a:p>
          <a:p>
            <a:endParaRPr lang="en-US" sz="2000" dirty="0"/>
          </a:p>
          <a:p>
            <a:r>
              <a:rPr lang="en-US" sz="2000" dirty="0"/>
              <a:t>0.9679355453087409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5334000"/>
            <a:ext cx="3167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Accuracy= 96%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50" t="33704" r="33750" b="47037"/>
          <a:stretch/>
        </p:blipFill>
        <p:spPr>
          <a:xfrm>
            <a:off x="304800" y="457200"/>
            <a:ext cx="85344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2703016"/>
            <a:ext cx="7696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       Algorithm </a:t>
            </a:r>
            <a:r>
              <a:rPr lang="en-US" sz="2400" dirty="0"/>
              <a:t>Names	</a:t>
            </a:r>
            <a:r>
              <a:rPr lang="en-US" sz="2400" dirty="0" smtClean="0"/>
              <a:t>                Accuracy</a:t>
            </a:r>
          </a:p>
          <a:p>
            <a:endParaRPr lang="en-US" sz="2400" dirty="0"/>
          </a:p>
          <a:p>
            <a:r>
              <a:rPr lang="en-US" sz="2400" dirty="0"/>
              <a:t>0	Logistic Regression	</a:t>
            </a:r>
            <a:r>
              <a:rPr lang="en-US" sz="2400" dirty="0" smtClean="0"/>
              <a:t>             0.788977</a:t>
            </a:r>
            <a:endParaRPr lang="en-US" sz="2400" dirty="0"/>
          </a:p>
          <a:p>
            <a:r>
              <a:rPr lang="en-US" sz="2400" dirty="0"/>
              <a:t>1	KNearest Nighbour	</a:t>
            </a:r>
            <a:r>
              <a:rPr lang="en-US" sz="2400" dirty="0" smtClean="0"/>
              <a:t>             0.937764</a:t>
            </a:r>
            <a:endParaRPr lang="en-US" sz="2400" dirty="0"/>
          </a:p>
          <a:p>
            <a:r>
              <a:rPr lang="en-US" sz="2400" dirty="0"/>
              <a:t>2	Decision Tree	</a:t>
            </a:r>
            <a:r>
              <a:rPr lang="en-US" sz="2400" dirty="0" smtClean="0"/>
              <a:t>                        0.931605</a:t>
            </a:r>
            <a:endParaRPr lang="en-US" sz="2400" dirty="0"/>
          </a:p>
          <a:p>
            <a:r>
              <a:rPr lang="en-US" sz="2400" dirty="0"/>
              <a:t>3	Random Forest	</a:t>
            </a:r>
            <a:r>
              <a:rPr lang="en-US" sz="2400" dirty="0" smtClean="0"/>
              <a:t>                        0.962349</a:t>
            </a:r>
            <a:endParaRPr lang="en-US" sz="2400" dirty="0"/>
          </a:p>
          <a:p>
            <a:r>
              <a:rPr lang="en-US" sz="2400" dirty="0"/>
              <a:t>4	Support Vector Machine	</a:t>
            </a:r>
            <a:r>
              <a:rPr lang="en-US" sz="2400" dirty="0" smtClean="0"/>
              <a:t>  0.954943</a:t>
            </a:r>
            <a:endParaRPr lang="en-US" sz="2400" dirty="0"/>
          </a:p>
          <a:p>
            <a:r>
              <a:rPr lang="en-US" sz="2400" dirty="0"/>
              <a:t>5	Artificial Neural Network	</a:t>
            </a:r>
            <a:r>
              <a:rPr lang="en-US" sz="2400" dirty="0" smtClean="0"/>
              <a:t>  0.937764</a:t>
            </a:r>
            <a:endParaRPr lang="en-US" sz="2400" dirty="0"/>
          </a:p>
          <a:p>
            <a:r>
              <a:rPr lang="en-US" sz="2400" dirty="0"/>
              <a:t>6	</a:t>
            </a:r>
            <a:r>
              <a:rPr lang="en-US" sz="2400" dirty="0" smtClean="0"/>
              <a:t>Naive Bayes</a:t>
            </a:r>
            <a:r>
              <a:rPr lang="en-US" sz="2400" dirty="0"/>
              <a:t>	</a:t>
            </a:r>
            <a:r>
              <a:rPr lang="en-US" sz="2400" dirty="0" smtClean="0"/>
              <a:t>                        0.800158</a:t>
            </a:r>
            <a:endParaRPr lang="en-US" sz="2400" dirty="0"/>
          </a:p>
          <a:p>
            <a:r>
              <a:rPr lang="en-US" sz="2400" dirty="0"/>
              <a:t>7	Bagging	</a:t>
            </a:r>
            <a:r>
              <a:rPr lang="en-US" sz="2400" dirty="0" smtClean="0"/>
              <a:t>                        0.965984</a:t>
            </a:r>
            <a:endParaRPr lang="en-US" sz="2400" dirty="0"/>
          </a:p>
          <a:p>
            <a:r>
              <a:rPr lang="en-US" sz="2400" dirty="0"/>
              <a:t>8	</a:t>
            </a:r>
            <a:r>
              <a:rPr lang="en-US" sz="2400" dirty="0" smtClean="0"/>
              <a:t>AdaBoost</a:t>
            </a:r>
            <a:r>
              <a:rPr lang="en-US" sz="2400" dirty="0"/>
              <a:t>	</a:t>
            </a:r>
            <a:r>
              <a:rPr lang="en-US" sz="2400" dirty="0" smtClean="0"/>
              <a:t>                        0.967936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45730"/>
              </p:ext>
            </p:extLst>
          </p:nvPr>
        </p:nvGraphicFramePr>
        <p:xfrm>
          <a:off x="762000" y="1524000"/>
          <a:ext cx="7620000" cy="4876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666750"/>
                <a:gridCol w="4413250"/>
                <a:gridCol w="254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Sr. No.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    Model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Accuracy Score 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Logistic Regression</a:t>
                      </a:r>
                      <a:endParaRPr lang="en-IN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78.8</a:t>
                      </a:r>
                      <a:endParaRPr lang="en-US" sz="2000" dirty="0"/>
                    </a:p>
                  </a:txBody>
                  <a:tcPr/>
                </a:tc>
              </a:tr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KNN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93.7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Decision Tree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93.1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Random Forest	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96.2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Support Vector Machine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95.4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Artificial Neural Network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93.7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Naive Bayes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Bagging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96.5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96.7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9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06680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  <a:ea typeface="Arial" panose="020B0604020202020204" pitchFamily="34" charset="0"/>
                <a:cs typeface="Times New Roman" panose="02020603050405020304" pitchFamily="18" charset="0"/>
              </a:rPr>
              <a:t>Model building: </a:t>
            </a:r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  <a:ea typeface="Arial" panose="020B0604020202020204" pitchFamily="34" charset="0"/>
                <a:cs typeface="Times New Roman" panose="02020603050405020304" pitchFamily="18" charset="0"/>
              </a:rPr>
              <a:t>Summary</a:t>
            </a:r>
            <a:endParaRPr lang="en-IN" sz="28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2860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2800" dirty="0" smtClean="0">
                <a:solidFill>
                  <a:srgbClr val="FFFF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AdaBoost is found to be the best of all the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44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981200"/>
            <a:ext cx="5867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</a:rPr>
              <a:t>This is the Application we have built for the project and we are running it using Streamlit</a:t>
            </a:r>
            <a:r>
              <a:rPr lang="en-US" sz="2400" dirty="0" smtClean="0">
                <a:solidFill>
                  <a:srgbClr val="FFFF00"/>
                </a:solidFill>
              </a:rPr>
              <a:t>.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</a:rPr>
              <a:t>When entered the value it </a:t>
            </a:r>
            <a:r>
              <a:rPr lang="en-US" sz="2400" dirty="0" smtClean="0">
                <a:solidFill>
                  <a:srgbClr val="FFFF00"/>
                </a:solidFill>
              </a:rPr>
              <a:t>predict </a:t>
            </a:r>
            <a:r>
              <a:rPr lang="en-US" sz="2400" dirty="0">
                <a:solidFill>
                  <a:srgbClr val="FFFF00"/>
                </a:solidFill>
              </a:rPr>
              <a:t>that the customer is going to churn or not </a:t>
            </a:r>
            <a:r>
              <a:rPr lang="en-US" sz="2400" dirty="0" smtClean="0">
                <a:solidFill>
                  <a:srgbClr val="FFFF00"/>
                </a:solidFill>
              </a:rPr>
              <a:t>churn.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91440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38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7" t="10741" r="7084" b="7037"/>
          <a:stretch/>
        </p:blipFill>
        <p:spPr>
          <a:xfrm>
            <a:off x="381000" y="533400"/>
            <a:ext cx="8610600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334" t="55185" r="16250" b="27037"/>
          <a:stretch/>
        </p:blipFill>
        <p:spPr>
          <a:xfrm>
            <a:off x="548640" y="5257800"/>
            <a:ext cx="84582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9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7" t="16667" r="12916" b="12222"/>
          <a:stretch/>
        </p:blipFill>
        <p:spPr>
          <a:xfrm>
            <a:off x="420188" y="634914"/>
            <a:ext cx="8442960" cy="5080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50" t="52963" r="17084" b="29259"/>
          <a:stretch/>
        </p:blipFill>
        <p:spPr>
          <a:xfrm>
            <a:off x="431074" y="5715000"/>
            <a:ext cx="844296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25" t="24814" r="45643" b="5555"/>
          <a:stretch/>
        </p:blipFill>
        <p:spPr>
          <a:xfrm>
            <a:off x="2000250" y="1206062"/>
            <a:ext cx="5181600" cy="4198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084" t="56088" r="46249" b="28414"/>
          <a:stretch/>
        </p:blipFill>
        <p:spPr>
          <a:xfrm>
            <a:off x="2011136" y="5181600"/>
            <a:ext cx="5192486" cy="11787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550" y="3810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Data Set:-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048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CHALLENGES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25689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Data quality: As data includes issues such as missing or inconsistent data, outliers, and data entry errors. We handled these issues</a:t>
            </a:r>
            <a:r>
              <a:rPr lang="en-US" sz="2400" dirty="0" smtClean="0">
                <a:solidFill>
                  <a:srgbClr val="FFFF00"/>
                </a:solidFill>
              </a:rPr>
              <a:t>.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FF00"/>
                </a:solidFill>
              </a:rPr>
              <a:t>Imbalanced </a:t>
            </a:r>
            <a:r>
              <a:rPr lang="en-US" sz="2400" dirty="0">
                <a:solidFill>
                  <a:srgbClr val="FFFF00"/>
                </a:solidFill>
              </a:rPr>
              <a:t>data: The number of customers who churn is relatively small compared </a:t>
            </a:r>
            <a:r>
              <a:rPr lang="en-US" sz="2400" dirty="0" smtClean="0">
                <a:solidFill>
                  <a:srgbClr val="FFFF00"/>
                </a:solidFill>
              </a:rPr>
              <a:t>to </a:t>
            </a:r>
            <a:r>
              <a:rPr lang="en-US" sz="2400" dirty="0">
                <a:solidFill>
                  <a:srgbClr val="FFFF00"/>
                </a:solidFill>
              </a:rPr>
              <a:t>total number of customers. This can lead to imbalanced data, which can make it </a:t>
            </a:r>
            <a:r>
              <a:rPr lang="en-US" sz="2400" dirty="0" smtClean="0">
                <a:solidFill>
                  <a:srgbClr val="FFFF00"/>
                </a:solidFill>
              </a:rPr>
              <a:t>difficult to </a:t>
            </a:r>
            <a:r>
              <a:rPr lang="en-US" sz="2400" dirty="0">
                <a:solidFill>
                  <a:srgbClr val="FFFF00"/>
                </a:solidFill>
              </a:rPr>
              <a:t>train a model that accurately predicts churn</a:t>
            </a:r>
            <a:r>
              <a:rPr lang="en-US" sz="2400" dirty="0" smtClean="0">
                <a:solidFill>
                  <a:srgbClr val="FFFF0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Model selection: There are many different algorithms and techniques that can be used to build predictive models, and choosing the right one for particular problem was </a:t>
            </a:r>
            <a:r>
              <a:rPr lang="en-US" sz="2400" dirty="0" smtClean="0">
                <a:solidFill>
                  <a:srgbClr val="FFFF00"/>
                </a:solidFill>
              </a:rPr>
              <a:t>challenging.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FF00"/>
                </a:solidFill>
              </a:rPr>
              <a:t>Some </a:t>
            </a:r>
            <a:r>
              <a:rPr lang="en-US" sz="2400" dirty="0">
                <a:solidFill>
                  <a:srgbClr val="FFFF00"/>
                </a:solidFill>
              </a:rPr>
              <a:t>errors were faced while deploying the model using </a:t>
            </a:r>
            <a:r>
              <a:rPr lang="en-US" sz="2400" dirty="0" smtClean="0">
                <a:solidFill>
                  <a:srgbClr val="FFFF00"/>
                </a:solidFill>
              </a:rPr>
              <a:t>streamlit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endParaRPr lang="en-US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1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438400"/>
            <a:ext cx="533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49" t="38889" r="51667" b="47037"/>
          <a:stretch/>
        </p:blipFill>
        <p:spPr>
          <a:xfrm>
            <a:off x="609600" y="2362200"/>
            <a:ext cx="76962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75" y="1087904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Features:-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1934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4" t="35185" r="68750" b="6296"/>
          <a:stretch/>
        </p:blipFill>
        <p:spPr>
          <a:xfrm>
            <a:off x="914400" y="1295400"/>
            <a:ext cx="4191000" cy="54276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32657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Rows:- 5000</a:t>
            </a:r>
          </a:p>
          <a:p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Columns:-21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1295400"/>
            <a:ext cx="3276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002060"/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  <a:t>Dataset contains:</a:t>
            </a:r>
            <a:endParaRPr lang="en-US" sz="2000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marL="457200" lvl="0" indent="-457200">
              <a:lnSpc>
                <a:spcPct val="120000"/>
              </a:lnSpc>
              <a:spcBef>
                <a:spcPts val="2400"/>
              </a:spcBef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5000 non-null records (or rows)</a:t>
            </a:r>
            <a:endParaRPr lang="en-US" sz="2000" dirty="0">
              <a:solidFill>
                <a:srgbClr val="FFFF00"/>
              </a:solidFill>
            </a:endParaRPr>
          </a:p>
          <a:p>
            <a:pPr marL="457200" lvl="0" indent="-457200">
              <a:lnSpc>
                <a:spcPct val="120000"/>
              </a:lnSpc>
              <a:spcBef>
                <a:spcPts val="2400"/>
              </a:spcBef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 features (or columns)</a:t>
            </a:r>
            <a:endParaRPr lang="en-US" sz="2000" dirty="0">
              <a:solidFill>
                <a:srgbClr val="FFFF00"/>
              </a:solidFill>
            </a:endParaRPr>
          </a:p>
          <a:p>
            <a:pPr marL="457200" lvl="0" indent="-457200">
              <a:lnSpc>
                <a:spcPct val="120000"/>
              </a:lnSpc>
              <a:spcBef>
                <a:spcPts val="2400"/>
              </a:spcBef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dtypes: float (6), int (8), object (7)</a:t>
            </a:r>
            <a:endParaRPr lang="en-US" sz="2000" dirty="0">
              <a:solidFill>
                <a:srgbClr val="FFFF00"/>
              </a:solidFill>
            </a:endParaRPr>
          </a:p>
          <a:p>
            <a:pPr marL="457200" lvl="0" indent="-457200">
              <a:lnSpc>
                <a:spcPct val="120000"/>
              </a:lnSpc>
              <a:spcBef>
                <a:spcPts val="2400"/>
              </a:spcBef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0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‘day.charge, eve.min are float but info showed as object, may be due to the  presence of few ‘Nan’ values.</a:t>
            </a:r>
            <a:endParaRPr lang="en-US" sz="2000" dirty="0">
              <a:solidFill>
                <a:srgbClr val="FFFF00"/>
              </a:solidFill>
            </a:endParaRPr>
          </a:p>
          <a:p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0" t="41852" r="74167" b="6297"/>
          <a:stretch/>
        </p:blipFill>
        <p:spPr>
          <a:xfrm>
            <a:off x="2743200" y="1066800"/>
            <a:ext cx="358140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304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Null Values:-</a:t>
            </a:r>
            <a:endParaRPr lang="en-US" sz="3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1" t="25555" r="75833" b="22593"/>
          <a:stretch/>
        </p:blipFill>
        <p:spPr>
          <a:xfrm>
            <a:off x="3048000" y="1143000"/>
            <a:ext cx="327660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457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Unique Values:-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FFB251D8-41A4-4372-75F9-7F8A9099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067"/>
            <a:ext cx="1729833" cy="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</Template>
  <TotalTime>563</TotalTime>
  <Words>903</Words>
  <Application>Microsoft Office PowerPoint</Application>
  <PresentationFormat>On-screen Show (4:3)</PresentationFormat>
  <Paragraphs>250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Algerian</vt:lpstr>
      <vt:lpstr>Arial</vt:lpstr>
      <vt:lpstr>Arial Black</vt:lpstr>
      <vt:lpstr>Calibri</vt:lpstr>
      <vt:lpstr>Noto Sans Symbols</vt:lpstr>
      <vt:lpstr>Roboto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Customer Churn</dc:title>
  <dc:creator>SHRII</dc:creator>
  <cp:lastModifiedBy>SAURABH</cp:lastModifiedBy>
  <cp:revision>54</cp:revision>
  <dcterms:created xsi:type="dcterms:W3CDTF">2023-01-30T10:11:11Z</dcterms:created>
  <dcterms:modified xsi:type="dcterms:W3CDTF">2023-02-20T16:27:03Z</dcterms:modified>
</cp:coreProperties>
</file>